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" charset="1" panose="00000500000000000000"/>
      <p:regular r:id="rId18"/>
    </p:embeddedFont>
    <p:embeddedFont>
      <p:font typeface="Telegraf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52220" y="5896828"/>
            <a:ext cx="9326880" cy="3730752"/>
            <a:chOff x="0" y="0"/>
            <a:chExt cx="6350000" cy="254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l="0" t="-24020" r="0" b="-1660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992403" y="5039391"/>
            <a:ext cx="976314" cy="9763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957631" y="4765745"/>
            <a:ext cx="501983" cy="5019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69126" y="7762204"/>
            <a:ext cx="276628" cy="27662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37143" y="7054878"/>
            <a:ext cx="276628" cy="27662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07723" y="9186180"/>
            <a:ext cx="872554" cy="72120"/>
            <a:chOff x="0" y="0"/>
            <a:chExt cx="229809" cy="189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00360" y="842962"/>
            <a:ext cx="15687280" cy="236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4"/>
              </a:lnSpc>
              <a:spcBef>
                <a:spcPct val="0"/>
              </a:spcBef>
            </a:pPr>
            <a:r>
              <a:rPr lang="en-US" sz="6631" spc="-45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Parallel Algorithm for Multiple ISTs in Bubble-Sort Networks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8989060"/>
            <a:ext cx="211138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reallygreatsite.com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40088" y="3218862"/>
            <a:ext cx="11904300" cy="230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1" spc="-2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Group Members</a:t>
            </a:r>
          </a:p>
          <a:p>
            <a:pPr algn="ctr">
              <a:lnSpc>
                <a:spcPts val="4524"/>
              </a:lnSpc>
            </a:pPr>
            <a:r>
              <a:rPr lang="en-US" sz="3231" spc="-2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Raja Saif</a:t>
            </a:r>
          </a:p>
          <a:p>
            <a:pPr algn="ctr">
              <a:lnSpc>
                <a:spcPts val="4524"/>
              </a:lnSpc>
            </a:pPr>
            <a:r>
              <a:rPr lang="en-US" sz="3231" spc="-2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Muhammad Yaseen</a:t>
            </a:r>
          </a:p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3231" spc="-2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Ibrahim Ahmed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09657"/>
            <a:ext cx="4976721" cy="3233843"/>
            <a:chOff x="0" y="0"/>
            <a:chExt cx="1310741" cy="8517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0741" cy="851712"/>
            </a:xfrm>
            <a:custGeom>
              <a:avLst/>
              <a:gdLst/>
              <a:ahLst/>
              <a:cxnLst/>
              <a:rect r="r" b="b" t="t" l="l"/>
              <a:pathLst>
                <a:path h="851712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812821"/>
                  </a:lnTo>
                  <a:cubicBezTo>
                    <a:pt x="1310741" y="823135"/>
                    <a:pt x="1306644" y="833027"/>
                    <a:pt x="1299351" y="840321"/>
                  </a:cubicBezTo>
                  <a:cubicBezTo>
                    <a:pt x="1292057" y="847614"/>
                    <a:pt x="1282165" y="851712"/>
                    <a:pt x="1271851" y="851712"/>
                  </a:cubicBezTo>
                  <a:lnTo>
                    <a:pt x="38891" y="851712"/>
                  </a:lnTo>
                  <a:cubicBezTo>
                    <a:pt x="28576" y="851712"/>
                    <a:pt x="18684" y="847614"/>
                    <a:pt x="11391" y="840321"/>
                  </a:cubicBezTo>
                  <a:cubicBezTo>
                    <a:pt x="4097" y="833027"/>
                    <a:pt x="0" y="823135"/>
                    <a:pt x="0" y="812821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10741" cy="90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815650" y="2052532"/>
            <a:ext cx="5018840" cy="24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06"/>
              </a:lnSpc>
            </a:pPr>
            <a:r>
              <a:rPr lang="en-US" sz="7100" spc="-48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Parallelization Strategy (Our Additions)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15650" y="6024457"/>
            <a:ext cx="3137725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1"/>
              </a:lnSpc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Graph Partitioning (METIS):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2020" y="2393515"/>
            <a:ext cx="3845674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Inter-node parallelism (MPI):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024457"/>
            <a:ext cx="4976721" cy="3233843"/>
            <a:chOff x="0" y="0"/>
            <a:chExt cx="1310741" cy="8517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0741" cy="851712"/>
            </a:xfrm>
            <a:custGeom>
              <a:avLst/>
              <a:gdLst/>
              <a:ahLst/>
              <a:cxnLst/>
              <a:rect r="r" b="b" t="t" l="l"/>
              <a:pathLst>
                <a:path h="851712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812821"/>
                  </a:lnTo>
                  <a:cubicBezTo>
                    <a:pt x="1310741" y="823135"/>
                    <a:pt x="1306644" y="833027"/>
                    <a:pt x="1299351" y="840321"/>
                  </a:cubicBezTo>
                  <a:cubicBezTo>
                    <a:pt x="1292057" y="847614"/>
                    <a:pt x="1282165" y="851712"/>
                    <a:pt x="1271851" y="851712"/>
                  </a:cubicBezTo>
                  <a:lnTo>
                    <a:pt x="38891" y="851712"/>
                  </a:lnTo>
                  <a:cubicBezTo>
                    <a:pt x="28576" y="851712"/>
                    <a:pt x="18684" y="847614"/>
                    <a:pt x="11391" y="840321"/>
                  </a:cubicBezTo>
                  <a:cubicBezTo>
                    <a:pt x="4097" y="833027"/>
                    <a:pt x="0" y="823135"/>
                    <a:pt x="0" y="812821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310741" cy="90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72020" y="6304861"/>
            <a:ext cx="3845674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Intra-node parallelism (OpenMP):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6427" y="7198740"/>
            <a:ext cx="3801268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Use OpenMP to assign threads for computing parent in each IST for each vertex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Threads share the inverse permutation table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594223" y="3307661"/>
            <a:ext cx="3801268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Distribute the permutations v∈V(Bn) across nodes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-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Each node computes parent for its chunk of vertices using MPI scatter/gather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6962316" y="1909657"/>
            <a:ext cx="4896438" cy="7348643"/>
            <a:chOff x="0" y="0"/>
            <a:chExt cx="758586" cy="11384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8586" cy="1138497"/>
            </a:xfrm>
            <a:custGeom>
              <a:avLst/>
              <a:gdLst/>
              <a:ahLst/>
              <a:cxnLst/>
              <a:rect r="r" b="b" t="t" l="l"/>
              <a:pathLst>
                <a:path h="1138497" w="758586">
                  <a:moveTo>
                    <a:pt x="79057" y="0"/>
                  </a:moveTo>
                  <a:lnTo>
                    <a:pt x="679530" y="0"/>
                  </a:lnTo>
                  <a:cubicBezTo>
                    <a:pt x="723192" y="0"/>
                    <a:pt x="758586" y="35395"/>
                    <a:pt x="758586" y="79057"/>
                  </a:cubicBezTo>
                  <a:lnTo>
                    <a:pt x="758586" y="1059440"/>
                  </a:lnTo>
                  <a:cubicBezTo>
                    <a:pt x="758586" y="1080408"/>
                    <a:pt x="750257" y="1100516"/>
                    <a:pt x="735431" y="1115342"/>
                  </a:cubicBezTo>
                  <a:cubicBezTo>
                    <a:pt x="720605" y="1130168"/>
                    <a:pt x="700497" y="1138497"/>
                    <a:pt x="679530" y="1138497"/>
                  </a:cubicBezTo>
                  <a:lnTo>
                    <a:pt x="79057" y="1138497"/>
                  </a:lnTo>
                  <a:cubicBezTo>
                    <a:pt x="35395" y="1138497"/>
                    <a:pt x="0" y="1103102"/>
                    <a:pt x="0" y="1059440"/>
                  </a:cubicBezTo>
                  <a:lnTo>
                    <a:pt x="0" y="79057"/>
                  </a:lnTo>
                  <a:cubicBezTo>
                    <a:pt x="0" y="35395"/>
                    <a:pt x="35395" y="0"/>
                    <a:pt x="79057" y="0"/>
                  </a:cubicBezTo>
                  <a:close/>
                </a:path>
              </a:pathLst>
            </a:custGeom>
            <a:blipFill>
              <a:blip r:embed="rId6"/>
              <a:stretch>
                <a:fillRect l="-92804" t="0" r="-32036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811255" y="6995753"/>
            <a:ext cx="4443650" cy="225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-6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Use METIS to: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6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Divide Bn​ into balanced partitions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6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Ensure minimal communication during MPI steps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-6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Optimize performance for large n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8974258" y="1909657"/>
            <a:ext cx="872554" cy="72120"/>
            <a:chOff x="0" y="0"/>
            <a:chExt cx="229809" cy="189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00360" y="4600955"/>
            <a:ext cx="1423502" cy="142350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711325" y="2954807"/>
            <a:ext cx="501983" cy="50198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342788" y="8577441"/>
            <a:ext cx="276628" cy="27662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756452" y="1669089"/>
            <a:ext cx="276628" cy="27662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835987" y="2682405"/>
            <a:ext cx="8423313" cy="121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41"/>
              </a:lnSpc>
            </a:pPr>
            <a:r>
              <a:rPr lang="en-US" sz="9350" spc="-6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522785" y="2793810"/>
            <a:ext cx="8152439" cy="7947866"/>
            <a:chOff x="0" y="0"/>
            <a:chExt cx="1263026" cy="12313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3026" cy="1231332"/>
            </a:xfrm>
            <a:custGeom>
              <a:avLst/>
              <a:gdLst/>
              <a:ahLst/>
              <a:cxnLst/>
              <a:rect r="r" b="b" t="t" l="l"/>
              <a:pathLst>
                <a:path h="1231332" w="1263026">
                  <a:moveTo>
                    <a:pt x="47482" y="0"/>
                  </a:moveTo>
                  <a:lnTo>
                    <a:pt x="1215544" y="0"/>
                  </a:lnTo>
                  <a:cubicBezTo>
                    <a:pt x="1228137" y="0"/>
                    <a:pt x="1240214" y="5003"/>
                    <a:pt x="1249119" y="13907"/>
                  </a:cubicBezTo>
                  <a:cubicBezTo>
                    <a:pt x="1258024" y="22812"/>
                    <a:pt x="1263026" y="34889"/>
                    <a:pt x="1263026" y="47482"/>
                  </a:cubicBezTo>
                  <a:lnTo>
                    <a:pt x="1263026" y="1183850"/>
                  </a:lnTo>
                  <a:cubicBezTo>
                    <a:pt x="1263026" y="1196443"/>
                    <a:pt x="1258024" y="1208521"/>
                    <a:pt x="1249119" y="1217425"/>
                  </a:cubicBezTo>
                  <a:cubicBezTo>
                    <a:pt x="1240214" y="1226330"/>
                    <a:pt x="1228137" y="1231332"/>
                    <a:pt x="1215544" y="1231332"/>
                  </a:cubicBezTo>
                  <a:lnTo>
                    <a:pt x="47482" y="1231332"/>
                  </a:lnTo>
                  <a:cubicBezTo>
                    <a:pt x="34889" y="1231332"/>
                    <a:pt x="22812" y="1226330"/>
                    <a:pt x="13907" y="1217425"/>
                  </a:cubicBezTo>
                  <a:cubicBezTo>
                    <a:pt x="5003" y="1208521"/>
                    <a:pt x="0" y="1196443"/>
                    <a:pt x="0" y="1183850"/>
                  </a:cubicBezTo>
                  <a:lnTo>
                    <a:pt x="0" y="47482"/>
                  </a:lnTo>
                  <a:cubicBezTo>
                    <a:pt x="0" y="34889"/>
                    <a:pt x="5003" y="22812"/>
                    <a:pt x="13907" y="13907"/>
                  </a:cubicBezTo>
                  <a:cubicBezTo>
                    <a:pt x="22812" y="5003"/>
                    <a:pt x="34889" y="0"/>
                    <a:pt x="47482" y="0"/>
                  </a:cubicBezTo>
                  <a:close/>
                </a:path>
              </a:pathLst>
            </a:custGeom>
            <a:blipFill>
              <a:blip r:embed="rId6"/>
              <a:stretch>
                <a:fillRect l="-23163" t="0" r="-23163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35987" y="4914959"/>
            <a:ext cx="8423313" cy="4503157"/>
            <a:chOff x="0" y="0"/>
            <a:chExt cx="2218486" cy="11860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18486" cy="1186017"/>
            </a:xfrm>
            <a:custGeom>
              <a:avLst/>
              <a:gdLst/>
              <a:ahLst/>
              <a:cxnLst/>
              <a:rect r="r" b="b" t="t" l="l"/>
              <a:pathLst>
                <a:path h="1186017" w="2218486">
                  <a:moveTo>
                    <a:pt x="22978" y="0"/>
                  </a:moveTo>
                  <a:lnTo>
                    <a:pt x="2195508" y="0"/>
                  </a:lnTo>
                  <a:cubicBezTo>
                    <a:pt x="2208198" y="0"/>
                    <a:pt x="2218486" y="10287"/>
                    <a:pt x="2218486" y="22978"/>
                  </a:cubicBezTo>
                  <a:lnTo>
                    <a:pt x="2218486" y="1163039"/>
                  </a:lnTo>
                  <a:cubicBezTo>
                    <a:pt x="2218486" y="1175729"/>
                    <a:pt x="2208198" y="1186017"/>
                    <a:pt x="2195508" y="1186017"/>
                  </a:cubicBezTo>
                  <a:lnTo>
                    <a:pt x="22978" y="1186017"/>
                  </a:lnTo>
                  <a:cubicBezTo>
                    <a:pt x="10287" y="1186017"/>
                    <a:pt x="0" y="1175729"/>
                    <a:pt x="0" y="1163039"/>
                  </a:cubicBezTo>
                  <a:lnTo>
                    <a:pt x="0" y="22978"/>
                  </a:lnTo>
                  <a:cubicBezTo>
                    <a:pt x="0" y="10287"/>
                    <a:pt x="10287" y="0"/>
                    <a:pt x="22978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218486" cy="1243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144000" y="4843261"/>
            <a:ext cx="8115300" cy="412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6"/>
              </a:lnSpc>
            </a:pPr>
            <a:r>
              <a:rPr lang="en-US" b="true" sz="2800" spc="-8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Paper solves a long-standing open problem for ISTs in bubble-sort networks.</a:t>
            </a:r>
          </a:p>
          <a:p>
            <a:pPr algn="just">
              <a:lnSpc>
                <a:spcPts val="4676"/>
              </a:lnSpc>
            </a:pPr>
            <a:r>
              <a:rPr lang="en-US" b="true" sz="2800" spc="-8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Fully parallel solution with optimal complexity</a:t>
            </a:r>
          </a:p>
          <a:p>
            <a:pPr algn="just">
              <a:lnSpc>
                <a:spcPts val="4676"/>
              </a:lnSpc>
            </a:pPr>
            <a:r>
              <a:rPr lang="en-US" b="true" sz="2800" spc="-8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Enables scalable, secure, and fault-tolerant communication</a:t>
            </a:r>
          </a:p>
          <a:p>
            <a:pPr algn="just">
              <a:lnSpc>
                <a:spcPts val="4676"/>
              </a:lnSpc>
            </a:pPr>
            <a:r>
              <a:rPr lang="en-US" b="true" sz="2800" spc="-8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Real-world use: HPC routing, network design</a:t>
            </a:r>
          </a:p>
          <a:p>
            <a:pPr algn="just">
              <a:lnSpc>
                <a:spcPts val="4676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7101886" y="8202762"/>
            <a:ext cx="1055538" cy="105553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66183" y="9639057"/>
            <a:ext cx="501983" cy="50198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2334542"/>
            <a:ext cx="276628" cy="27662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120986" y="2057914"/>
            <a:ext cx="276628" cy="27662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342005" y="4363628"/>
            <a:ext cx="276628" cy="27662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117158" y="2793810"/>
            <a:ext cx="872554" cy="72120"/>
            <a:chOff x="0" y="0"/>
            <a:chExt cx="229809" cy="1899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484951"/>
            <a:ext cx="7845796" cy="163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2"/>
              </a:lnSpc>
            </a:pPr>
            <a:r>
              <a:rPr lang="en-US" sz="12560" spc="-85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766589" y="3748929"/>
            <a:ext cx="5745154" cy="4471164"/>
            <a:chOff x="0" y="0"/>
            <a:chExt cx="1513127" cy="11775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3127" cy="1177590"/>
            </a:xfrm>
            <a:custGeom>
              <a:avLst/>
              <a:gdLst/>
              <a:ahLst/>
              <a:cxnLst/>
              <a:rect r="r" b="b" t="t" l="l"/>
              <a:pathLst>
                <a:path h="1177590" w="1513127">
                  <a:moveTo>
                    <a:pt x="33689" y="0"/>
                  </a:moveTo>
                  <a:lnTo>
                    <a:pt x="1479438" y="0"/>
                  </a:lnTo>
                  <a:cubicBezTo>
                    <a:pt x="1498044" y="0"/>
                    <a:pt x="1513127" y="15083"/>
                    <a:pt x="1513127" y="33689"/>
                  </a:cubicBezTo>
                  <a:lnTo>
                    <a:pt x="1513127" y="1143901"/>
                  </a:lnTo>
                  <a:cubicBezTo>
                    <a:pt x="1513127" y="1152836"/>
                    <a:pt x="1509578" y="1161405"/>
                    <a:pt x="1503260" y="1167723"/>
                  </a:cubicBezTo>
                  <a:cubicBezTo>
                    <a:pt x="1496942" y="1174041"/>
                    <a:pt x="1488373" y="1177590"/>
                    <a:pt x="1479438" y="1177590"/>
                  </a:cubicBezTo>
                  <a:lnTo>
                    <a:pt x="33689" y="1177590"/>
                  </a:lnTo>
                  <a:cubicBezTo>
                    <a:pt x="24754" y="1177590"/>
                    <a:pt x="16185" y="1174041"/>
                    <a:pt x="9867" y="1167723"/>
                  </a:cubicBezTo>
                  <a:cubicBezTo>
                    <a:pt x="3549" y="1161405"/>
                    <a:pt x="0" y="1152836"/>
                    <a:pt x="0" y="1143901"/>
                  </a:cubicBezTo>
                  <a:lnTo>
                    <a:pt x="0" y="33689"/>
                  </a:lnTo>
                  <a:cubicBezTo>
                    <a:pt x="0" y="15083"/>
                    <a:pt x="15083" y="0"/>
                    <a:pt x="33689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513127" cy="1234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444601" y="5360220"/>
            <a:ext cx="4389131" cy="119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4369" spc="-13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only limit is the imagination.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202889" y="8147972"/>
            <a:ext cx="872554" cy="72120"/>
            <a:chOff x="0" y="0"/>
            <a:chExt cx="229809" cy="189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62455" y="3208726"/>
            <a:ext cx="953422" cy="95342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38509" y="5573565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28700" y="6310523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7067099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7823675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062696" y="5560988"/>
            <a:ext cx="591123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+123-456-7890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62696" y="6307755"/>
            <a:ext cx="591123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62696" y="7064330"/>
            <a:ext cx="591123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62696" y="7820906"/>
            <a:ext cx="591123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123 ANYWHERE ST., ANY CITY, ST 12345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44000" y="6565116"/>
            <a:ext cx="501983" cy="50198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67509" y="8945612"/>
            <a:ext cx="276628" cy="27662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511743" y="2584637"/>
            <a:ext cx="276628" cy="27662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484034" y="2446323"/>
            <a:ext cx="276628" cy="27662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3930" y="873517"/>
            <a:ext cx="9015338" cy="170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7"/>
              </a:lnSpc>
            </a:pPr>
            <a:r>
              <a:rPr lang="en-US" sz="9044" spc="-61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         Introduction </a:t>
            </a:r>
          </a:p>
          <a:p>
            <a:pPr algn="l">
              <a:lnSpc>
                <a:spcPts val="4854"/>
              </a:lnSpc>
            </a:pPr>
            <a:r>
              <a:rPr lang="en-US" sz="5644" spc="-3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09166" y="3422251"/>
            <a:ext cx="7186411" cy="6864749"/>
            <a:chOff x="0" y="0"/>
            <a:chExt cx="1113363" cy="1063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363" cy="1063529"/>
            </a:xfrm>
            <a:custGeom>
              <a:avLst/>
              <a:gdLst/>
              <a:ahLst/>
              <a:cxnLst/>
              <a:rect r="r" b="b" t="t" l="l"/>
              <a:pathLst>
                <a:path h="1063529" w="1113363">
                  <a:moveTo>
                    <a:pt x="53865" y="0"/>
                  </a:moveTo>
                  <a:lnTo>
                    <a:pt x="1059498" y="0"/>
                  </a:lnTo>
                  <a:cubicBezTo>
                    <a:pt x="1073784" y="0"/>
                    <a:pt x="1087485" y="5675"/>
                    <a:pt x="1097586" y="15777"/>
                  </a:cubicBezTo>
                  <a:cubicBezTo>
                    <a:pt x="1107688" y="25878"/>
                    <a:pt x="1113363" y="39579"/>
                    <a:pt x="1113363" y="53865"/>
                  </a:cubicBezTo>
                  <a:lnTo>
                    <a:pt x="1113363" y="1009664"/>
                  </a:lnTo>
                  <a:cubicBezTo>
                    <a:pt x="1113363" y="1023950"/>
                    <a:pt x="1107688" y="1037651"/>
                    <a:pt x="1097586" y="1047753"/>
                  </a:cubicBezTo>
                  <a:cubicBezTo>
                    <a:pt x="1087485" y="1057854"/>
                    <a:pt x="1073784" y="1063529"/>
                    <a:pt x="1059498" y="1063529"/>
                  </a:cubicBezTo>
                  <a:lnTo>
                    <a:pt x="53865" y="1063529"/>
                  </a:lnTo>
                  <a:cubicBezTo>
                    <a:pt x="24116" y="1063529"/>
                    <a:pt x="0" y="1039413"/>
                    <a:pt x="0" y="1009664"/>
                  </a:cubicBezTo>
                  <a:lnTo>
                    <a:pt x="0" y="53865"/>
                  </a:lnTo>
                  <a:cubicBezTo>
                    <a:pt x="0" y="39579"/>
                    <a:pt x="5675" y="25878"/>
                    <a:pt x="15777" y="15777"/>
                  </a:cubicBezTo>
                  <a:cubicBezTo>
                    <a:pt x="25878" y="5675"/>
                    <a:pt x="39579" y="0"/>
                    <a:pt x="53865" y="0"/>
                  </a:cubicBezTo>
                  <a:close/>
                </a:path>
              </a:pathLst>
            </a:custGeom>
            <a:blipFill>
              <a:blip r:embed="rId6"/>
              <a:stretch>
                <a:fillRect l="-34910" t="0" r="-3491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92166" y="3964325"/>
            <a:ext cx="1473687" cy="147368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008308" y="5438012"/>
            <a:ext cx="501983" cy="5019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05686" y="7131748"/>
            <a:ext cx="276628" cy="27662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08494" y="6212638"/>
            <a:ext cx="276628" cy="27662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229817" y="2393551"/>
            <a:ext cx="872554" cy="72120"/>
            <a:chOff x="0" y="0"/>
            <a:chExt cx="229809" cy="189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1829" y="6255702"/>
            <a:ext cx="6500611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Why ISTs?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Allow multi-path routing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Resilient to node/edge failure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Enable secure message transmission (packet splitting)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4362704"/>
            <a:ext cx="6306869" cy="124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499" spc="-10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Purpose:</a:t>
            </a:r>
          </a:p>
          <a:p>
            <a:pPr algn="l">
              <a:lnSpc>
                <a:spcPts val="2911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Enhance fault-tolerance and security in interconnection networks.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0" y="9211458"/>
            <a:ext cx="276628" cy="27662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31829" y="2348772"/>
            <a:ext cx="11680624" cy="134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4"/>
              </a:lnSpc>
            </a:pPr>
            <a:r>
              <a:rPr lang="en-US" sz="5644" spc="-3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Construction of multiple Independent Spanning Trees (ISTs).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338810" y="1305968"/>
            <a:ext cx="9731301" cy="99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</a:pPr>
            <a:r>
              <a:rPr lang="en-US" sz="7652" spc="-5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7313" y="3017683"/>
            <a:ext cx="5151904" cy="51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399" spc="-10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Bubble-Sort Network Bn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2181461"/>
            <a:ext cx="5451549" cy="7076839"/>
            <a:chOff x="0" y="0"/>
            <a:chExt cx="844588" cy="10963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4588" cy="1096388"/>
            </a:xfrm>
            <a:custGeom>
              <a:avLst/>
              <a:gdLst/>
              <a:ahLst/>
              <a:cxnLst/>
              <a:rect r="r" b="b" t="t" l="l"/>
              <a:pathLst>
                <a:path h="1096388" w="844588">
                  <a:moveTo>
                    <a:pt x="71007" y="0"/>
                  </a:moveTo>
                  <a:lnTo>
                    <a:pt x="773581" y="0"/>
                  </a:lnTo>
                  <a:cubicBezTo>
                    <a:pt x="792413" y="0"/>
                    <a:pt x="810474" y="7481"/>
                    <a:pt x="823790" y="20797"/>
                  </a:cubicBezTo>
                  <a:cubicBezTo>
                    <a:pt x="837107" y="34114"/>
                    <a:pt x="844588" y="52174"/>
                    <a:pt x="844588" y="71007"/>
                  </a:cubicBezTo>
                  <a:lnTo>
                    <a:pt x="844588" y="1025381"/>
                  </a:lnTo>
                  <a:cubicBezTo>
                    <a:pt x="844588" y="1064597"/>
                    <a:pt x="812797" y="1096388"/>
                    <a:pt x="773581" y="1096388"/>
                  </a:cubicBezTo>
                  <a:lnTo>
                    <a:pt x="71007" y="1096388"/>
                  </a:lnTo>
                  <a:cubicBezTo>
                    <a:pt x="52174" y="1096388"/>
                    <a:pt x="34114" y="1088906"/>
                    <a:pt x="20797" y="1075590"/>
                  </a:cubicBezTo>
                  <a:cubicBezTo>
                    <a:pt x="7481" y="1062274"/>
                    <a:pt x="0" y="1044213"/>
                    <a:pt x="0" y="1025381"/>
                  </a:cubicBezTo>
                  <a:lnTo>
                    <a:pt x="0" y="71007"/>
                  </a:lnTo>
                  <a:cubicBezTo>
                    <a:pt x="0" y="31791"/>
                    <a:pt x="31791" y="0"/>
                    <a:pt x="7100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811" r="0" b="-781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527999" y="2400641"/>
            <a:ext cx="2874720" cy="1751597"/>
            <a:chOff x="0" y="0"/>
            <a:chExt cx="757128" cy="4613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57128" cy="461326"/>
            </a:xfrm>
            <a:custGeom>
              <a:avLst/>
              <a:gdLst/>
              <a:ahLst/>
              <a:cxnLst/>
              <a:rect r="r" b="b" t="t" l="l"/>
              <a:pathLst>
                <a:path h="461326" w="757128">
                  <a:moveTo>
                    <a:pt x="67328" y="0"/>
                  </a:moveTo>
                  <a:lnTo>
                    <a:pt x="689800" y="0"/>
                  </a:lnTo>
                  <a:cubicBezTo>
                    <a:pt x="726984" y="0"/>
                    <a:pt x="757128" y="30144"/>
                    <a:pt x="757128" y="67328"/>
                  </a:cubicBezTo>
                  <a:lnTo>
                    <a:pt x="757128" y="393998"/>
                  </a:lnTo>
                  <a:cubicBezTo>
                    <a:pt x="757128" y="431182"/>
                    <a:pt x="726984" y="461326"/>
                    <a:pt x="689800" y="461326"/>
                  </a:cubicBezTo>
                  <a:lnTo>
                    <a:pt x="67328" y="461326"/>
                  </a:lnTo>
                  <a:cubicBezTo>
                    <a:pt x="49471" y="461326"/>
                    <a:pt x="32346" y="454232"/>
                    <a:pt x="19720" y="441606"/>
                  </a:cubicBezTo>
                  <a:cubicBezTo>
                    <a:pt x="7093" y="428980"/>
                    <a:pt x="0" y="411855"/>
                    <a:pt x="0" y="393998"/>
                  </a:cubicBezTo>
                  <a:lnTo>
                    <a:pt x="0" y="67328"/>
                  </a:lnTo>
                  <a:cubicBezTo>
                    <a:pt x="0" y="30144"/>
                    <a:pt x="30144" y="0"/>
                    <a:pt x="67328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57128" cy="51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776441" y="2885667"/>
            <a:ext cx="2377836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Target Network: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15142" y="3691338"/>
            <a:ext cx="1330214" cy="133021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757317" y="4728992"/>
            <a:ext cx="501983" cy="5019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538514" y="7506703"/>
            <a:ext cx="276628" cy="27662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200365" y="8981672"/>
            <a:ext cx="276628" cy="27662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318197" y="2181461"/>
            <a:ext cx="872554" cy="72120"/>
            <a:chOff x="0" y="0"/>
            <a:chExt cx="229809" cy="189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837313" y="6752692"/>
            <a:ext cx="7076578" cy="96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399" spc="-10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 we design a fully parallelizable algorithm to construct ISTs in Bn​?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11342" y="4755443"/>
            <a:ext cx="9731301" cy="96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399" spc="-10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Previous solution (Kao et al. 2019): Recursive, not parallel-friendly.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527999" y="6434443"/>
            <a:ext cx="2874720" cy="1751597"/>
            <a:chOff x="0" y="0"/>
            <a:chExt cx="757128" cy="46132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57128" cy="461326"/>
            </a:xfrm>
            <a:custGeom>
              <a:avLst/>
              <a:gdLst/>
              <a:ahLst/>
              <a:cxnLst/>
              <a:rect r="r" b="b" t="t" l="l"/>
              <a:pathLst>
                <a:path h="461326" w="757128">
                  <a:moveTo>
                    <a:pt x="67328" y="0"/>
                  </a:moveTo>
                  <a:lnTo>
                    <a:pt x="689800" y="0"/>
                  </a:lnTo>
                  <a:cubicBezTo>
                    <a:pt x="726984" y="0"/>
                    <a:pt x="757128" y="30144"/>
                    <a:pt x="757128" y="67328"/>
                  </a:cubicBezTo>
                  <a:lnTo>
                    <a:pt x="757128" y="393998"/>
                  </a:lnTo>
                  <a:cubicBezTo>
                    <a:pt x="757128" y="431182"/>
                    <a:pt x="726984" y="461326"/>
                    <a:pt x="689800" y="461326"/>
                  </a:cubicBezTo>
                  <a:lnTo>
                    <a:pt x="67328" y="461326"/>
                  </a:lnTo>
                  <a:cubicBezTo>
                    <a:pt x="49471" y="461326"/>
                    <a:pt x="32346" y="454232"/>
                    <a:pt x="19720" y="441606"/>
                  </a:cubicBezTo>
                  <a:cubicBezTo>
                    <a:pt x="7093" y="428980"/>
                    <a:pt x="0" y="411855"/>
                    <a:pt x="0" y="393998"/>
                  </a:cubicBezTo>
                  <a:lnTo>
                    <a:pt x="0" y="67328"/>
                  </a:lnTo>
                  <a:cubicBezTo>
                    <a:pt x="0" y="30144"/>
                    <a:pt x="30144" y="0"/>
                    <a:pt x="67328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757128" cy="51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777164" y="6919843"/>
            <a:ext cx="2377836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Open Problem: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017232"/>
            <a:ext cx="18288000" cy="3541384"/>
            <a:chOff x="0" y="0"/>
            <a:chExt cx="2833290" cy="548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548653"/>
            </a:xfrm>
            <a:custGeom>
              <a:avLst/>
              <a:gdLst/>
              <a:ahLst/>
              <a:cxnLst/>
              <a:rect r="r" b="b" t="t" l="l"/>
              <a:pathLst>
                <a:path h="548653" w="2833290">
                  <a:moveTo>
                    <a:pt x="21167" y="0"/>
                  </a:moveTo>
                  <a:lnTo>
                    <a:pt x="2812123" y="0"/>
                  </a:lnTo>
                  <a:cubicBezTo>
                    <a:pt x="2823813" y="0"/>
                    <a:pt x="2833290" y="9477"/>
                    <a:pt x="2833290" y="21167"/>
                  </a:cubicBezTo>
                  <a:lnTo>
                    <a:pt x="2833290" y="527486"/>
                  </a:lnTo>
                  <a:cubicBezTo>
                    <a:pt x="2833290" y="539176"/>
                    <a:pt x="2823813" y="548653"/>
                    <a:pt x="2812123" y="548653"/>
                  </a:cubicBezTo>
                  <a:lnTo>
                    <a:pt x="21167" y="548653"/>
                  </a:lnTo>
                  <a:cubicBezTo>
                    <a:pt x="9477" y="548653"/>
                    <a:pt x="0" y="539176"/>
                    <a:pt x="0" y="527486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2028" r="0" b="-12202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2174" y="1115246"/>
            <a:ext cx="14753093" cy="91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1"/>
              </a:lnSpc>
            </a:pPr>
            <a:r>
              <a:rPr lang="en-US" sz="7048" spc="-47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Network Model-Bubble Sort Network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91233" y="8989060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27 March, 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02098" y="2495912"/>
            <a:ext cx="7877718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Each node is a permutation of n elements:  Σn​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3412174"/>
            <a:ext cx="3701277" cy="1374664"/>
            <a:chOff x="0" y="0"/>
            <a:chExt cx="974822" cy="362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4822" cy="362051"/>
            </a:xfrm>
            <a:custGeom>
              <a:avLst/>
              <a:gdLst/>
              <a:ahLst/>
              <a:cxnLst/>
              <a:rect r="r" b="b" t="t" l="l"/>
              <a:pathLst>
                <a:path h="362051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09759"/>
                  </a:lnTo>
                  <a:cubicBezTo>
                    <a:pt x="974822" y="323628"/>
                    <a:pt x="969313" y="336929"/>
                    <a:pt x="959506" y="346735"/>
                  </a:cubicBezTo>
                  <a:cubicBezTo>
                    <a:pt x="949699" y="356542"/>
                    <a:pt x="936399" y="362051"/>
                    <a:pt x="922530" y="362051"/>
                  </a:cubicBezTo>
                  <a:lnTo>
                    <a:pt x="52292" y="362051"/>
                  </a:lnTo>
                  <a:cubicBezTo>
                    <a:pt x="23412" y="362051"/>
                    <a:pt x="0" y="338639"/>
                    <a:pt x="0" y="309759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974822" cy="41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89981" y="3890111"/>
            <a:ext cx="303002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Vertices: n! nodes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605331" y="4270819"/>
            <a:ext cx="3701277" cy="1374664"/>
            <a:chOff x="0" y="0"/>
            <a:chExt cx="974822" cy="3620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4822" cy="362051"/>
            </a:xfrm>
            <a:custGeom>
              <a:avLst/>
              <a:gdLst/>
              <a:ahLst/>
              <a:cxnLst/>
              <a:rect r="r" b="b" t="t" l="l"/>
              <a:pathLst>
                <a:path h="362051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09759"/>
                  </a:lnTo>
                  <a:cubicBezTo>
                    <a:pt x="974822" y="323628"/>
                    <a:pt x="969313" y="336929"/>
                    <a:pt x="959506" y="346735"/>
                  </a:cubicBezTo>
                  <a:cubicBezTo>
                    <a:pt x="949699" y="356542"/>
                    <a:pt x="936399" y="362051"/>
                    <a:pt x="922530" y="362051"/>
                  </a:cubicBezTo>
                  <a:lnTo>
                    <a:pt x="52292" y="362051"/>
                  </a:lnTo>
                  <a:cubicBezTo>
                    <a:pt x="23412" y="362051"/>
                    <a:pt x="0" y="338639"/>
                    <a:pt x="0" y="309759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974822" cy="41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940958" y="4388694"/>
            <a:ext cx="3030024" cy="114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Edges: Swap between adjacent positions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692957" y="3412202"/>
            <a:ext cx="3701277" cy="1374664"/>
            <a:chOff x="0" y="0"/>
            <a:chExt cx="974822" cy="3620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74822" cy="362051"/>
            </a:xfrm>
            <a:custGeom>
              <a:avLst/>
              <a:gdLst/>
              <a:ahLst/>
              <a:cxnLst/>
              <a:rect r="r" b="b" t="t" l="l"/>
              <a:pathLst>
                <a:path h="362051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09759"/>
                  </a:lnTo>
                  <a:cubicBezTo>
                    <a:pt x="974822" y="323628"/>
                    <a:pt x="969313" y="336929"/>
                    <a:pt x="959506" y="346735"/>
                  </a:cubicBezTo>
                  <a:cubicBezTo>
                    <a:pt x="949699" y="356542"/>
                    <a:pt x="936399" y="362051"/>
                    <a:pt x="922530" y="362051"/>
                  </a:cubicBezTo>
                  <a:lnTo>
                    <a:pt x="52292" y="362051"/>
                  </a:lnTo>
                  <a:cubicBezTo>
                    <a:pt x="23412" y="362051"/>
                    <a:pt x="0" y="338639"/>
                    <a:pt x="0" y="309759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974822" cy="41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879817" y="3890111"/>
            <a:ext cx="3030024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Connectivity: n−1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913547" y="4270819"/>
            <a:ext cx="3701277" cy="1374664"/>
            <a:chOff x="0" y="0"/>
            <a:chExt cx="974822" cy="3620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4822" cy="362051"/>
            </a:xfrm>
            <a:custGeom>
              <a:avLst/>
              <a:gdLst/>
              <a:ahLst/>
              <a:cxnLst/>
              <a:rect r="r" b="b" t="t" l="l"/>
              <a:pathLst>
                <a:path h="362051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09759"/>
                  </a:lnTo>
                  <a:cubicBezTo>
                    <a:pt x="974822" y="323628"/>
                    <a:pt x="969313" y="336929"/>
                    <a:pt x="959506" y="346735"/>
                  </a:cubicBezTo>
                  <a:cubicBezTo>
                    <a:pt x="949699" y="356542"/>
                    <a:pt x="936399" y="362051"/>
                    <a:pt x="922530" y="362051"/>
                  </a:cubicBezTo>
                  <a:lnTo>
                    <a:pt x="52292" y="362051"/>
                  </a:lnTo>
                  <a:cubicBezTo>
                    <a:pt x="23412" y="362051"/>
                    <a:pt x="0" y="338639"/>
                    <a:pt x="0" y="309759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974822" cy="419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492523" y="4567753"/>
            <a:ext cx="2543325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Diameter: n(n−1)/2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780583" y="2914758"/>
            <a:ext cx="1120664" cy="112066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259300" y="3224098"/>
            <a:ext cx="501983" cy="50198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29977" y="5645483"/>
            <a:ext cx="276628" cy="27662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90386" y="2040355"/>
            <a:ext cx="276628" cy="27662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484127" y="3381483"/>
            <a:ext cx="276628" cy="276628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002098" y="6245961"/>
            <a:ext cx="11151877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Application: Fault-tolerant routing in parallel/distributed systems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40682"/>
            <a:ext cx="9839106" cy="357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6"/>
              </a:lnSpc>
            </a:pPr>
            <a:r>
              <a:rPr lang="en-US" sz="10274" spc="-6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What Are Independent Spanning Trees?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48250"/>
            <a:ext cx="9839106" cy="427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Two spanning trees rooted at the same node are independent if: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 common edge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 common vertex (except root and destination)</a:t>
            </a:r>
          </a:p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Helps with: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Redundancy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Security (e.g., split messages sent on different trees)</a:t>
            </a:r>
          </a:p>
          <a:p>
            <a:pPr algn="l">
              <a:lnSpc>
                <a:spcPts val="2911"/>
              </a:lnSpc>
            </a:pPr>
          </a:p>
          <a:p>
            <a:pPr algn="l">
              <a:lnSpc>
                <a:spcPts val="2911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2269855" y="2700990"/>
            <a:ext cx="4989445" cy="6557310"/>
            <a:chOff x="0" y="0"/>
            <a:chExt cx="1257272" cy="16523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7272" cy="1652353"/>
            </a:xfrm>
            <a:custGeom>
              <a:avLst/>
              <a:gdLst/>
              <a:ahLst/>
              <a:cxnLst/>
              <a:rect r="r" b="b" t="t" l="l"/>
              <a:pathLst>
                <a:path h="1652353" w="1257272">
                  <a:moveTo>
                    <a:pt x="77583" y="0"/>
                  </a:moveTo>
                  <a:lnTo>
                    <a:pt x="1179689" y="0"/>
                  </a:lnTo>
                  <a:cubicBezTo>
                    <a:pt x="1222537" y="0"/>
                    <a:pt x="1257272" y="34735"/>
                    <a:pt x="1257272" y="77583"/>
                  </a:cubicBezTo>
                  <a:lnTo>
                    <a:pt x="1257272" y="1574770"/>
                  </a:lnTo>
                  <a:cubicBezTo>
                    <a:pt x="1257272" y="1595347"/>
                    <a:pt x="1249098" y="1615080"/>
                    <a:pt x="1234549" y="1629630"/>
                  </a:cubicBezTo>
                  <a:cubicBezTo>
                    <a:pt x="1219999" y="1644179"/>
                    <a:pt x="1200266" y="1652353"/>
                    <a:pt x="1179689" y="1652353"/>
                  </a:cubicBezTo>
                  <a:lnTo>
                    <a:pt x="77583" y="1652353"/>
                  </a:lnTo>
                  <a:cubicBezTo>
                    <a:pt x="57007" y="1652353"/>
                    <a:pt x="37273" y="1644179"/>
                    <a:pt x="22724" y="1629630"/>
                  </a:cubicBezTo>
                  <a:cubicBezTo>
                    <a:pt x="8174" y="1615080"/>
                    <a:pt x="0" y="1595347"/>
                    <a:pt x="0" y="1574770"/>
                  </a:cubicBezTo>
                  <a:lnTo>
                    <a:pt x="0" y="77583"/>
                  </a:lnTo>
                  <a:cubicBezTo>
                    <a:pt x="0" y="57007"/>
                    <a:pt x="8174" y="37273"/>
                    <a:pt x="22724" y="22724"/>
                  </a:cubicBezTo>
                  <a:cubicBezTo>
                    <a:pt x="37273" y="8174"/>
                    <a:pt x="57007" y="0"/>
                    <a:pt x="7758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103" r="0" b="-71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75479" y="6505148"/>
            <a:ext cx="984654" cy="98465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08308" y="2700990"/>
            <a:ext cx="501983" cy="5019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0862" y="7489802"/>
            <a:ext cx="276628" cy="27662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26228" y="2026154"/>
            <a:ext cx="276628" cy="27662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809939" y="9258300"/>
            <a:ext cx="276628" cy="27662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328300" y="2700990"/>
            <a:ext cx="872554" cy="72120"/>
            <a:chOff x="0" y="0"/>
            <a:chExt cx="229809" cy="189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12357" y="3679441"/>
            <a:ext cx="7828871" cy="4506536"/>
            <a:chOff x="0" y="0"/>
            <a:chExt cx="2061925" cy="11869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1925" cy="1186907"/>
            </a:xfrm>
            <a:custGeom>
              <a:avLst/>
              <a:gdLst/>
              <a:ahLst/>
              <a:cxnLst/>
              <a:rect r="r" b="b" t="t" l="l"/>
              <a:pathLst>
                <a:path h="1186907" w="2061925">
                  <a:moveTo>
                    <a:pt x="24722" y="0"/>
                  </a:moveTo>
                  <a:lnTo>
                    <a:pt x="2037203" y="0"/>
                  </a:lnTo>
                  <a:cubicBezTo>
                    <a:pt x="2050856" y="0"/>
                    <a:pt x="2061925" y="11069"/>
                    <a:pt x="2061925" y="24722"/>
                  </a:cubicBezTo>
                  <a:lnTo>
                    <a:pt x="2061925" y="1162184"/>
                  </a:lnTo>
                  <a:cubicBezTo>
                    <a:pt x="2061925" y="1175838"/>
                    <a:pt x="2050856" y="1186907"/>
                    <a:pt x="2037203" y="1186907"/>
                  </a:cubicBezTo>
                  <a:lnTo>
                    <a:pt x="24722" y="1186907"/>
                  </a:lnTo>
                  <a:cubicBezTo>
                    <a:pt x="11069" y="1186907"/>
                    <a:pt x="0" y="1175838"/>
                    <a:pt x="0" y="1162184"/>
                  </a:cubicBezTo>
                  <a:lnTo>
                    <a:pt x="0" y="24722"/>
                  </a:lnTo>
                  <a:cubicBezTo>
                    <a:pt x="0" y="11069"/>
                    <a:pt x="11069" y="0"/>
                    <a:pt x="2472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61925" cy="1244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12357" y="1650488"/>
            <a:ext cx="7629767" cy="163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3"/>
              </a:lnSpc>
            </a:pPr>
            <a:r>
              <a:rPr lang="en-US" sz="6841" spc="-46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Contributions of This Paper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5832" y="4014075"/>
            <a:ext cx="7336292" cy="376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New Algorithm (Algorithm 1) is:</a:t>
            </a:r>
          </a:p>
          <a:p>
            <a:pPr algn="just" marL="604519" indent="-302260" lvl="1">
              <a:lnSpc>
                <a:spcPts val="3723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Non-recursive</a:t>
            </a:r>
          </a:p>
          <a:p>
            <a:pPr algn="just" marL="604519" indent="-302260" lvl="1">
              <a:lnSpc>
                <a:spcPts val="3723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Fully parallelizable</a:t>
            </a:r>
          </a:p>
          <a:p>
            <a:pPr algn="just" marL="604519" indent="-302260" lvl="1">
              <a:lnSpc>
                <a:spcPts val="3723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 Complexity: O(n⋅n!)(asymptotically optimal)</a:t>
            </a:r>
          </a:p>
          <a:p>
            <a:pPr algn="just" marL="604519" indent="-302260" lvl="1">
              <a:lnSpc>
                <a:spcPts val="3723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Supports n−1 ISTs (maximum possible due to connectivity of Bn​)</a:t>
            </a:r>
          </a:p>
          <a:p>
            <a:pPr algn="just">
              <a:lnSpc>
                <a:spcPts val="3723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2010958"/>
            <a:ext cx="8115300" cy="7247342"/>
            <a:chOff x="0" y="0"/>
            <a:chExt cx="1257272" cy="11228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7272" cy="1122803"/>
            </a:xfrm>
            <a:custGeom>
              <a:avLst/>
              <a:gdLst/>
              <a:ahLst/>
              <a:cxnLst/>
              <a:rect r="r" b="b" t="t" l="l"/>
              <a:pathLst>
                <a:path h="1122803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1075103"/>
                  </a:lnTo>
                  <a:cubicBezTo>
                    <a:pt x="1257272" y="1087754"/>
                    <a:pt x="1252247" y="1099887"/>
                    <a:pt x="1243301" y="1108832"/>
                  </a:cubicBezTo>
                  <a:cubicBezTo>
                    <a:pt x="1234356" y="1117778"/>
                    <a:pt x="1222223" y="1122803"/>
                    <a:pt x="1209573" y="1122803"/>
                  </a:cubicBezTo>
                  <a:lnTo>
                    <a:pt x="47700" y="1122803"/>
                  </a:lnTo>
                  <a:cubicBezTo>
                    <a:pt x="35049" y="1122803"/>
                    <a:pt x="22916" y="1117778"/>
                    <a:pt x="13971" y="1108832"/>
                  </a:cubicBezTo>
                  <a:cubicBezTo>
                    <a:pt x="5025" y="1099887"/>
                    <a:pt x="0" y="1087754"/>
                    <a:pt x="0" y="1075103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6"/>
              <a:stretch>
                <a:fillRect l="-16894" t="0" r="-1689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321045" y="1835178"/>
            <a:ext cx="1120664" cy="112066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0873" y="4351169"/>
            <a:ext cx="501983" cy="50198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13175" y="8808153"/>
            <a:ext cx="276628" cy="27662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57274" y="8531526"/>
            <a:ext cx="276628" cy="27662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624480" y="4741694"/>
            <a:ext cx="276628" cy="27662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650073" y="2010958"/>
            <a:ext cx="872554" cy="72120"/>
            <a:chOff x="0" y="0"/>
            <a:chExt cx="229809" cy="1899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0478" y="2549538"/>
            <a:ext cx="4976721" cy="3099935"/>
            <a:chOff x="0" y="0"/>
            <a:chExt cx="1310741" cy="8164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0741" cy="816444"/>
            </a:xfrm>
            <a:custGeom>
              <a:avLst/>
              <a:gdLst/>
              <a:ahLst/>
              <a:cxnLst/>
              <a:rect r="r" b="b" t="t" l="l"/>
              <a:pathLst>
                <a:path h="816444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777553"/>
                  </a:lnTo>
                  <a:cubicBezTo>
                    <a:pt x="1310741" y="787868"/>
                    <a:pt x="1306644" y="797760"/>
                    <a:pt x="1299351" y="805053"/>
                  </a:cubicBezTo>
                  <a:cubicBezTo>
                    <a:pt x="1292057" y="812346"/>
                    <a:pt x="1282165" y="816444"/>
                    <a:pt x="1271851" y="816444"/>
                  </a:cubicBezTo>
                  <a:lnTo>
                    <a:pt x="38891" y="816444"/>
                  </a:lnTo>
                  <a:cubicBezTo>
                    <a:pt x="28576" y="816444"/>
                    <a:pt x="18684" y="812346"/>
                    <a:pt x="11391" y="805053"/>
                  </a:cubicBezTo>
                  <a:cubicBezTo>
                    <a:pt x="4097" y="797760"/>
                    <a:pt x="0" y="787868"/>
                    <a:pt x="0" y="777553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10741" cy="87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2114" y="2663838"/>
            <a:ext cx="4831411" cy="129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  <a:r>
              <a:rPr lang="en-US" sz="5412" spc="-3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Proposed Parallel Algorithm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8205" y="3917134"/>
            <a:ext cx="3801268" cy="41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vertex v∈V(Bn)∖{root}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1993" y="4744539"/>
            <a:ext cx="4362841" cy="59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11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(Overview)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48205" y="3223452"/>
            <a:ext cx="3781377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Input: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82579" y="2549538"/>
            <a:ext cx="4976721" cy="3099935"/>
            <a:chOff x="0" y="0"/>
            <a:chExt cx="1310741" cy="8164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0741" cy="816444"/>
            </a:xfrm>
            <a:custGeom>
              <a:avLst/>
              <a:gdLst/>
              <a:ahLst/>
              <a:cxnLst/>
              <a:rect r="r" b="b" t="t" l="l"/>
              <a:pathLst>
                <a:path h="816444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777553"/>
                  </a:lnTo>
                  <a:cubicBezTo>
                    <a:pt x="1310741" y="787868"/>
                    <a:pt x="1306644" y="797760"/>
                    <a:pt x="1299351" y="805053"/>
                  </a:cubicBezTo>
                  <a:cubicBezTo>
                    <a:pt x="1292057" y="812346"/>
                    <a:pt x="1282165" y="816444"/>
                    <a:pt x="1271851" y="816444"/>
                  </a:cubicBezTo>
                  <a:lnTo>
                    <a:pt x="38891" y="816444"/>
                  </a:lnTo>
                  <a:cubicBezTo>
                    <a:pt x="28576" y="816444"/>
                    <a:pt x="18684" y="812346"/>
                    <a:pt x="11391" y="805053"/>
                  </a:cubicBezTo>
                  <a:cubicBezTo>
                    <a:pt x="4097" y="797760"/>
                    <a:pt x="0" y="787868"/>
                    <a:pt x="0" y="777553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10741" cy="87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870306" y="3917134"/>
            <a:ext cx="3801268" cy="81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Find parent of v in T_t^n​,  the t-th spanning tree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70306" y="3223452"/>
            <a:ext cx="3781377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Goal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650801" y="6158365"/>
            <a:ext cx="4976721" cy="3099935"/>
            <a:chOff x="0" y="0"/>
            <a:chExt cx="1310741" cy="8164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10741" cy="816444"/>
            </a:xfrm>
            <a:custGeom>
              <a:avLst/>
              <a:gdLst/>
              <a:ahLst/>
              <a:cxnLst/>
              <a:rect r="r" b="b" t="t" l="l"/>
              <a:pathLst>
                <a:path h="816444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777553"/>
                  </a:lnTo>
                  <a:cubicBezTo>
                    <a:pt x="1310741" y="787868"/>
                    <a:pt x="1306644" y="797760"/>
                    <a:pt x="1299351" y="805053"/>
                  </a:cubicBezTo>
                  <a:cubicBezTo>
                    <a:pt x="1292057" y="812346"/>
                    <a:pt x="1282165" y="816444"/>
                    <a:pt x="1271851" y="816444"/>
                  </a:cubicBezTo>
                  <a:lnTo>
                    <a:pt x="38891" y="816444"/>
                  </a:lnTo>
                  <a:cubicBezTo>
                    <a:pt x="28576" y="816444"/>
                    <a:pt x="18684" y="812346"/>
                    <a:pt x="11391" y="805053"/>
                  </a:cubicBezTo>
                  <a:cubicBezTo>
                    <a:pt x="4097" y="797760"/>
                    <a:pt x="0" y="787868"/>
                    <a:pt x="0" y="777553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310741" cy="87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238527" y="7525961"/>
            <a:ext cx="3801268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Swap(v, x) function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Find Position(v) decision function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258418" y="6611815"/>
            <a:ext cx="3781377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Main Components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282579" y="6158365"/>
            <a:ext cx="4976721" cy="3099935"/>
            <a:chOff x="0" y="0"/>
            <a:chExt cx="1310741" cy="81644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0741" cy="816444"/>
            </a:xfrm>
            <a:custGeom>
              <a:avLst/>
              <a:gdLst/>
              <a:ahLst/>
              <a:cxnLst/>
              <a:rect r="r" b="b" t="t" l="l"/>
              <a:pathLst>
                <a:path h="816444" w="1310741">
                  <a:moveTo>
                    <a:pt x="38891" y="0"/>
                  </a:moveTo>
                  <a:lnTo>
                    <a:pt x="1271851" y="0"/>
                  </a:lnTo>
                  <a:cubicBezTo>
                    <a:pt x="1293329" y="0"/>
                    <a:pt x="1310741" y="17412"/>
                    <a:pt x="1310741" y="38891"/>
                  </a:cubicBezTo>
                  <a:lnTo>
                    <a:pt x="1310741" y="777553"/>
                  </a:lnTo>
                  <a:cubicBezTo>
                    <a:pt x="1310741" y="787868"/>
                    <a:pt x="1306644" y="797760"/>
                    <a:pt x="1299351" y="805053"/>
                  </a:cubicBezTo>
                  <a:cubicBezTo>
                    <a:pt x="1292057" y="812346"/>
                    <a:pt x="1282165" y="816444"/>
                    <a:pt x="1271851" y="816444"/>
                  </a:cubicBezTo>
                  <a:lnTo>
                    <a:pt x="38891" y="816444"/>
                  </a:lnTo>
                  <a:cubicBezTo>
                    <a:pt x="28576" y="816444"/>
                    <a:pt x="18684" y="812346"/>
                    <a:pt x="11391" y="805053"/>
                  </a:cubicBezTo>
                  <a:cubicBezTo>
                    <a:pt x="4097" y="797760"/>
                    <a:pt x="0" y="787868"/>
                    <a:pt x="0" y="777553"/>
                  </a:cubicBezTo>
                  <a:lnTo>
                    <a:pt x="0" y="38891"/>
                  </a:lnTo>
                  <a:cubicBezTo>
                    <a:pt x="0" y="28576"/>
                    <a:pt x="4097" y="18684"/>
                    <a:pt x="11391" y="11391"/>
                  </a:cubicBezTo>
                  <a:cubicBezTo>
                    <a:pt x="18684" y="4097"/>
                    <a:pt x="28576" y="0"/>
                    <a:pt x="3889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310741" cy="87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870306" y="7408700"/>
            <a:ext cx="3801268" cy="161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Inverse of permutation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6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Rightmost misplaced symbol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870306" y="6729075"/>
            <a:ext cx="3781377" cy="41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Preprocessing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-317808" y="2663120"/>
            <a:ext cx="1120664" cy="112066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391541" y="5398482"/>
            <a:ext cx="501983" cy="50198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772845" y="7147921"/>
            <a:ext cx="276628" cy="27662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513369" y="1655568"/>
            <a:ext cx="276628" cy="276628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6793483" y="8804850"/>
            <a:ext cx="276628" cy="276628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-317808" y="7602161"/>
            <a:ext cx="1120664" cy="1120664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140088" y="7424549"/>
            <a:ext cx="1120664" cy="1120664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392833"/>
            <a:ext cx="9839106" cy="245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6"/>
              </a:lnSpc>
            </a:pPr>
            <a:r>
              <a:rPr lang="en-US" sz="10274" spc="-69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Algorithm Logic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048250"/>
            <a:ext cx="9839106" cy="391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Decision made based on: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Last symbol of permutation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 spc="-8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Comparison with root</a:t>
            </a:r>
          </a:p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Rules (1) to (6) based on position and symbols</a:t>
            </a:r>
          </a:p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Entire parent decision tak</a:t>
            </a: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 constant time</a:t>
            </a:r>
          </a:p>
          <a:p>
            <a:pPr algn="l">
              <a:lnSpc>
                <a:spcPts val="3919"/>
              </a:lnSpc>
            </a:pP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  <a:r>
              <a:rPr lang="en-US" sz="2799" spc="-8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ach IST is built by independently computing parent for each vertex</a:t>
            </a:r>
          </a:p>
          <a:p>
            <a:pPr algn="l">
              <a:lnSpc>
                <a:spcPts val="2911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2269855" y="2700990"/>
            <a:ext cx="4989445" cy="6557310"/>
            <a:chOff x="0" y="0"/>
            <a:chExt cx="1257272" cy="16523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7272" cy="1652353"/>
            </a:xfrm>
            <a:custGeom>
              <a:avLst/>
              <a:gdLst/>
              <a:ahLst/>
              <a:cxnLst/>
              <a:rect r="r" b="b" t="t" l="l"/>
              <a:pathLst>
                <a:path h="1652353" w="1257272">
                  <a:moveTo>
                    <a:pt x="77583" y="0"/>
                  </a:moveTo>
                  <a:lnTo>
                    <a:pt x="1179689" y="0"/>
                  </a:lnTo>
                  <a:cubicBezTo>
                    <a:pt x="1222537" y="0"/>
                    <a:pt x="1257272" y="34735"/>
                    <a:pt x="1257272" y="77583"/>
                  </a:cubicBezTo>
                  <a:lnTo>
                    <a:pt x="1257272" y="1574770"/>
                  </a:lnTo>
                  <a:cubicBezTo>
                    <a:pt x="1257272" y="1595347"/>
                    <a:pt x="1249098" y="1615080"/>
                    <a:pt x="1234549" y="1629630"/>
                  </a:cubicBezTo>
                  <a:cubicBezTo>
                    <a:pt x="1219999" y="1644179"/>
                    <a:pt x="1200266" y="1652353"/>
                    <a:pt x="1179689" y="1652353"/>
                  </a:cubicBezTo>
                  <a:lnTo>
                    <a:pt x="77583" y="1652353"/>
                  </a:lnTo>
                  <a:cubicBezTo>
                    <a:pt x="57007" y="1652353"/>
                    <a:pt x="37273" y="1644179"/>
                    <a:pt x="22724" y="1629630"/>
                  </a:cubicBezTo>
                  <a:cubicBezTo>
                    <a:pt x="8174" y="1615080"/>
                    <a:pt x="0" y="1595347"/>
                    <a:pt x="0" y="1574770"/>
                  </a:cubicBezTo>
                  <a:lnTo>
                    <a:pt x="0" y="77583"/>
                  </a:lnTo>
                  <a:cubicBezTo>
                    <a:pt x="0" y="57007"/>
                    <a:pt x="8174" y="37273"/>
                    <a:pt x="22724" y="22724"/>
                  </a:cubicBezTo>
                  <a:cubicBezTo>
                    <a:pt x="37273" y="8174"/>
                    <a:pt x="57007" y="0"/>
                    <a:pt x="7758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103" r="0" b="-71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375479" y="6505148"/>
            <a:ext cx="984654" cy="98465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08308" y="2700990"/>
            <a:ext cx="501983" cy="5019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0862" y="7489802"/>
            <a:ext cx="276628" cy="27662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26228" y="2026154"/>
            <a:ext cx="276628" cy="27662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809939" y="9258300"/>
            <a:ext cx="276628" cy="27662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328300" y="2700990"/>
            <a:ext cx="872554" cy="72120"/>
            <a:chOff x="0" y="0"/>
            <a:chExt cx="229809" cy="189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9809" cy="18995"/>
            </a:xfrm>
            <a:custGeom>
              <a:avLst/>
              <a:gdLst/>
              <a:ahLst/>
              <a:cxnLst/>
              <a:rect r="r" b="b" t="t" l="l"/>
              <a:pathLst>
                <a:path h="18995" w="229809">
                  <a:moveTo>
                    <a:pt x="0" y="0"/>
                  </a:moveTo>
                  <a:lnTo>
                    <a:pt x="229809" y="0"/>
                  </a:lnTo>
                  <a:lnTo>
                    <a:pt x="229809" y="18995"/>
                  </a:lnTo>
                  <a:lnTo>
                    <a:pt x="0" y="18995"/>
                  </a:ln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29809" cy="76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8562" y="-3319336"/>
            <a:ext cx="8462836" cy="8462836"/>
          </a:xfrm>
          <a:custGeom>
            <a:avLst/>
            <a:gdLst/>
            <a:ahLst/>
            <a:cxnLst/>
            <a:rect r="r" b="b" t="t" l="l"/>
            <a:pathLst>
              <a:path h="8462836" w="8462836">
                <a:moveTo>
                  <a:pt x="0" y="0"/>
                </a:moveTo>
                <a:lnTo>
                  <a:pt x="8462836" y="0"/>
                </a:lnTo>
                <a:lnTo>
                  <a:pt x="8462836" y="8462836"/>
                </a:lnTo>
                <a:lnTo>
                  <a:pt x="0" y="846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916"/>
            <a:ext cx="322562" cy="278576"/>
          </a:xfrm>
          <a:custGeom>
            <a:avLst/>
            <a:gdLst/>
            <a:ahLst/>
            <a:cxnLst/>
            <a:rect r="r" b="b" t="t" l="l"/>
            <a:pathLst>
              <a:path h="278576" w="322562">
                <a:moveTo>
                  <a:pt x="0" y="0"/>
                </a:moveTo>
                <a:lnTo>
                  <a:pt x="322562" y="0"/>
                </a:lnTo>
                <a:lnTo>
                  <a:pt x="322562" y="278576"/>
                </a:lnTo>
                <a:lnTo>
                  <a:pt x="0" y="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0365" y="4099506"/>
            <a:ext cx="8848230" cy="8848230"/>
          </a:xfrm>
          <a:custGeom>
            <a:avLst/>
            <a:gdLst/>
            <a:ahLst/>
            <a:cxnLst/>
            <a:rect r="r" b="b" t="t" l="l"/>
            <a:pathLst>
              <a:path h="8848230" w="8848230">
                <a:moveTo>
                  <a:pt x="0" y="0"/>
                </a:moveTo>
                <a:lnTo>
                  <a:pt x="8848230" y="0"/>
                </a:lnTo>
                <a:lnTo>
                  <a:pt x="8848230" y="8848230"/>
                </a:lnTo>
                <a:lnTo>
                  <a:pt x="0" y="8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160843"/>
            <a:ext cx="18288000" cy="3541384"/>
            <a:chOff x="0" y="0"/>
            <a:chExt cx="2833290" cy="548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548653"/>
            </a:xfrm>
            <a:custGeom>
              <a:avLst/>
              <a:gdLst/>
              <a:ahLst/>
              <a:cxnLst/>
              <a:rect r="r" b="b" t="t" l="l"/>
              <a:pathLst>
                <a:path h="548653" w="2833290">
                  <a:moveTo>
                    <a:pt x="21167" y="0"/>
                  </a:moveTo>
                  <a:lnTo>
                    <a:pt x="2812123" y="0"/>
                  </a:lnTo>
                  <a:cubicBezTo>
                    <a:pt x="2823813" y="0"/>
                    <a:pt x="2833290" y="9477"/>
                    <a:pt x="2833290" y="21167"/>
                  </a:cubicBezTo>
                  <a:lnTo>
                    <a:pt x="2833290" y="527486"/>
                  </a:lnTo>
                  <a:cubicBezTo>
                    <a:pt x="2833290" y="539176"/>
                    <a:pt x="2823813" y="548653"/>
                    <a:pt x="2812123" y="548653"/>
                  </a:cubicBezTo>
                  <a:lnTo>
                    <a:pt x="21167" y="548653"/>
                  </a:lnTo>
                  <a:cubicBezTo>
                    <a:pt x="9477" y="548653"/>
                    <a:pt x="0" y="539176"/>
                    <a:pt x="0" y="527486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2028" r="0" b="-12202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1028700" y="1033462"/>
            <a:ext cx="16230600" cy="0"/>
          </a:xfrm>
          <a:prstGeom prst="line">
            <a:avLst/>
          </a:prstGeom>
          <a:ln cap="flat" w="952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764186" y="303275"/>
            <a:ext cx="1495114" cy="461858"/>
            <a:chOff x="0" y="0"/>
            <a:chExt cx="393775" cy="1216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3775" cy="121642"/>
            </a:xfrm>
            <a:custGeom>
              <a:avLst/>
              <a:gdLst/>
              <a:ahLst/>
              <a:cxnLst/>
              <a:rect r="r" b="b" t="t" l="l"/>
              <a:pathLst>
                <a:path h="121642" w="393775">
                  <a:moveTo>
                    <a:pt x="60821" y="0"/>
                  </a:moveTo>
                  <a:lnTo>
                    <a:pt x="332954" y="0"/>
                  </a:lnTo>
                  <a:cubicBezTo>
                    <a:pt x="366544" y="0"/>
                    <a:pt x="393775" y="27230"/>
                    <a:pt x="393775" y="60821"/>
                  </a:cubicBezTo>
                  <a:lnTo>
                    <a:pt x="393775" y="60821"/>
                  </a:lnTo>
                  <a:cubicBezTo>
                    <a:pt x="393775" y="76951"/>
                    <a:pt x="387367" y="92421"/>
                    <a:pt x="375961" y="103828"/>
                  </a:cubicBezTo>
                  <a:cubicBezTo>
                    <a:pt x="364555" y="115234"/>
                    <a:pt x="349085" y="121642"/>
                    <a:pt x="332954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93775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89803" y="303275"/>
            <a:ext cx="981255" cy="461858"/>
            <a:chOff x="0" y="0"/>
            <a:chExt cx="258438" cy="121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8438" cy="121642"/>
            </a:xfrm>
            <a:custGeom>
              <a:avLst/>
              <a:gdLst/>
              <a:ahLst/>
              <a:cxnLst/>
              <a:rect r="r" b="b" t="t" l="l"/>
              <a:pathLst>
                <a:path h="121642" w="258438">
                  <a:moveTo>
                    <a:pt x="60821" y="0"/>
                  </a:moveTo>
                  <a:lnTo>
                    <a:pt x="197617" y="0"/>
                  </a:lnTo>
                  <a:cubicBezTo>
                    <a:pt x="213747" y="0"/>
                    <a:pt x="229218" y="6408"/>
                    <a:pt x="240624" y="17814"/>
                  </a:cubicBezTo>
                  <a:cubicBezTo>
                    <a:pt x="252030" y="29220"/>
                    <a:pt x="258438" y="44690"/>
                    <a:pt x="258438" y="60821"/>
                  </a:cubicBezTo>
                  <a:lnTo>
                    <a:pt x="258438" y="60821"/>
                  </a:lnTo>
                  <a:cubicBezTo>
                    <a:pt x="258438" y="94411"/>
                    <a:pt x="231207" y="121642"/>
                    <a:pt x="197617" y="121642"/>
                  </a:cubicBezTo>
                  <a:lnTo>
                    <a:pt x="60821" y="121642"/>
                  </a:lnTo>
                  <a:cubicBezTo>
                    <a:pt x="44690" y="121642"/>
                    <a:pt x="29220" y="115234"/>
                    <a:pt x="17814" y="103828"/>
                  </a:cubicBezTo>
                  <a:cubicBezTo>
                    <a:pt x="6408" y="92421"/>
                    <a:pt x="0" y="76951"/>
                    <a:pt x="0" y="60821"/>
                  </a:cubicBezTo>
                  <a:lnTo>
                    <a:pt x="0" y="60821"/>
                  </a:lnTo>
                  <a:cubicBezTo>
                    <a:pt x="0" y="44690"/>
                    <a:pt x="6408" y="29220"/>
                    <a:pt x="17814" y="17814"/>
                  </a:cubicBezTo>
                  <a:cubicBezTo>
                    <a:pt x="29220" y="6408"/>
                    <a:pt x="44690" y="0"/>
                    <a:pt x="60821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002E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58438" cy="178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6270" y="1963374"/>
            <a:ext cx="9267415" cy="91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1"/>
              </a:lnSpc>
            </a:pPr>
            <a:r>
              <a:rPr lang="en-US" sz="7048" spc="-47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Results &amp;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2020" y="371009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Salford &amp; 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53375" y="371009"/>
            <a:ext cx="1116735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Contact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01247" y="371009"/>
            <a:ext cx="55836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91233" y="8989060"/>
            <a:ext cx="156806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4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27 March, 2024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6498082"/>
            <a:ext cx="3701277" cy="1468128"/>
            <a:chOff x="0" y="0"/>
            <a:chExt cx="974822" cy="3866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4822" cy="386667"/>
            </a:xfrm>
            <a:custGeom>
              <a:avLst/>
              <a:gdLst/>
              <a:ahLst/>
              <a:cxnLst/>
              <a:rect r="r" b="b" t="t" l="l"/>
              <a:pathLst>
                <a:path h="386667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34375"/>
                  </a:lnTo>
                  <a:cubicBezTo>
                    <a:pt x="974822" y="348244"/>
                    <a:pt x="969313" y="361545"/>
                    <a:pt x="959506" y="371351"/>
                  </a:cubicBezTo>
                  <a:cubicBezTo>
                    <a:pt x="949699" y="381158"/>
                    <a:pt x="936399" y="386667"/>
                    <a:pt x="922530" y="386667"/>
                  </a:cubicBezTo>
                  <a:lnTo>
                    <a:pt x="52292" y="386667"/>
                  </a:lnTo>
                  <a:cubicBezTo>
                    <a:pt x="23412" y="386667"/>
                    <a:pt x="0" y="363255"/>
                    <a:pt x="0" y="334375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74822" cy="44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51262" y="6841748"/>
            <a:ext cx="3030024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Time Complexity: O(n⋅n!)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442723" y="4456168"/>
            <a:ext cx="3701277" cy="1836865"/>
            <a:chOff x="0" y="0"/>
            <a:chExt cx="974822" cy="4837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74822" cy="483783"/>
            </a:xfrm>
            <a:custGeom>
              <a:avLst/>
              <a:gdLst/>
              <a:ahLst/>
              <a:cxnLst/>
              <a:rect r="r" b="b" t="t" l="l"/>
              <a:pathLst>
                <a:path h="483783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431491"/>
                  </a:lnTo>
                  <a:cubicBezTo>
                    <a:pt x="974822" y="445360"/>
                    <a:pt x="969313" y="458661"/>
                    <a:pt x="959506" y="468467"/>
                  </a:cubicBezTo>
                  <a:cubicBezTo>
                    <a:pt x="949699" y="478274"/>
                    <a:pt x="936399" y="483783"/>
                    <a:pt x="922530" y="483783"/>
                  </a:cubicBezTo>
                  <a:lnTo>
                    <a:pt x="52292" y="483783"/>
                  </a:lnTo>
                  <a:cubicBezTo>
                    <a:pt x="23412" y="483783"/>
                    <a:pt x="0" y="460371"/>
                    <a:pt x="0" y="431491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74822" cy="540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719351" y="4572127"/>
            <a:ext cx="3030024" cy="114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Each vertex can find parent in constant time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81582" y="6498082"/>
            <a:ext cx="3701277" cy="1468128"/>
            <a:chOff x="0" y="0"/>
            <a:chExt cx="974822" cy="3866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4822" cy="386667"/>
            </a:xfrm>
            <a:custGeom>
              <a:avLst/>
              <a:gdLst/>
              <a:ahLst/>
              <a:cxnLst/>
              <a:rect r="r" b="b" t="t" l="l"/>
              <a:pathLst>
                <a:path h="386667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334375"/>
                  </a:lnTo>
                  <a:cubicBezTo>
                    <a:pt x="974822" y="348244"/>
                    <a:pt x="969313" y="361545"/>
                    <a:pt x="959506" y="371351"/>
                  </a:cubicBezTo>
                  <a:cubicBezTo>
                    <a:pt x="949699" y="381158"/>
                    <a:pt x="936399" y="386667"/>
                    <a:pt x="922530" y="386667"/>
                  </a:cubicBezTo>
                  <a:lnTo>
                    <a:pt x="52292" y="386667"/>
                  </a:lnTo>
                  <a:cubicBezTo>
                    <a:pt x="23412" y="386667"/>
                    <a:pt x="0" y="363255"/>
                    <a:pt x="0" y="334375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141414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974822" cy="44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716043" y="6795016"/>
            <a:ext cx="3030024" cy="7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Height of ISTs: ≤D(Bn)+n−1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473388" y="4456168"/>
            <a:ext cx="3701277" cy="1836865"/>
            <a:chOff x="0" y="0"/>
            <a:chExt cx="974822" cy="4837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74822" cy="483783"/>
            </a:xfrm>
            <a:custGeom>
              <a:avLst/>
              <a:gdLst/>
              <a:ahLst/>
              <a:cxnLst/>
              <a:rect r="r" b="b" t="t" l="l"/>
              <a:pathLst>
                <a:path h="483783" w="974822">
                  <a:moveTo>
                    <a:pt x="52292" y="0"/>
                  </a:moveTo>
                  <a:lnTo>
                    <a:pt x="922530" y="0"/>
                  </a:lnTo>
                  <a:cubicBezTo>
                    <a:pt x="951410" y="0"/>
                    <a:pt x="974822" y="23412"/>
                    <a:pt x="974822" y="52292"/>
                  </a:cubicBezTo>
                  <a:lnTo>
                    <a:pt x="974822" y="431491"/>
                  </a:lnTo>
                  <a:cubicBezTo>
                    <a:pt x="974822" y="445360"/>
                    <a:pt x="969313" y="458661"/>
                    <a:pt x="959506" y="468467"/>
                  </a:cubicBezTo>
                  <a:cubicBezTo>
                    <a:pt x="949699" y="478274"/>
                    <a:pt x="936399" y="483783"/>
                    <a:pt x="922530" y="483783"/>
                  </a:cubicBezTo>
                  <a:lnTo>
                    <a:pt x="52292" y="483783"/>
                  </a:lnTo>
                  <a:cubicBezTo>
                    <a:pt x="23412" y="483783"/>
                    <a:pt x="0" y="460371"/>
                    <a:pt x="0" y="431491"/>
                  </a:cubicBezTo>
                  <a:lnTo>
                    <a:pt x="0" y="52292"/>
                  </a:lnTo>
                  <a:cubicBezTo>
                    <a:pt x="0" y="23412"/>
                    <a:pt x="23412" y="0"/>
                    <a:pt x="52292" y="0"/>
                  </a:cubicBezTo>
                  <a:close/>
                </a:path>
              </a:pathLst>
            </a:custGeom>
            <a:solidFill>
              <a:srgbClr val="002EFF"/>
            </a:solidFill>
            <a:ln w="9525" cap="rnd">
              <a:solidFill>
                <a:srgbClr val="525252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974822" cy="540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780583" y="4572127"/>
            <a:ext cx="3030024" cy="15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spc="-8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Verified through theoretical proof and examples (e.g., B4)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780583" y="1756651"/>
            <a:ext cx="1120664" cy="112066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7070111" y="6293032"/>
            <a:ext cx="501983" cy="50198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42723" y="6359768"/>
            <a:ext cx="276628" cy="27662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90386" y="2040355"/>
            <a:ext cx="276628" cy="276628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714040" y="3519797"/>
            <a:ext cx="276628" cy="27662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E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DAGlL6SZ98s</dc:identifier>
  <dcterms:modified xsi:type="dcterms:W3CDTF">2011-08-01T06:04:30Z</dcterms:modified>
  <cp:revision>1</cp:revision>
  <dc:title>Blue and Black Modern Quantum Computing Presentation</dc:title>
</cp:coreProperties>
</file>